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Yeswanth Reddy Chereddy"/>
  <p:cmAuthor clrIdx="1" id="1" initials="" lastIdx="1" name="Akshay Reddy Go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08T18:50:34.527">
    <p:pos x="6000" y="0"/>
    <p:text>Welcome everyone to our presentation on the Image Recognition System, a powerful tool that leverages cutting-edge technology to analyze and interpret visual data.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08T18:27:38.062">
    <p:pos x="333" y="729"/>
    <p:text>Key Objectives:
1).Accurate Weather Analysis: Employing advanced machine learning techniques to recognize and interpret patterns in weather-related imagery.
2).Real-Time Forecasting: Providing timely and accurate predictions of current and future weather conditions based on live image feeds.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08T18:46:26.944">
    <p:pos x="357" y="723"/>
    <p:text>link: https://www.kaggle.com/datasets/jehanbhathena/weather-dataset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0-08T23:21:41.624">
    <p:pos x="6000" y="0"/>
    <p:text>Data Ingestion: Collect and store weather images in a central repository for analysis.
Preprocessing: Normalize and augment image data for consistency and improved model training.
Model Training: Utilize deep learning frameworks to train Convolutional Neural Networks (CNNs) on the Weather Dataset.
Model Evaluation: Assess model accuracy and performance, fine-tuning as needed.
Real-Time Image Processing: Implement live image processing for real-time weather analysis and continuous monitoring.
Results and Insights: Generate weather predictions and insights, displaying analyzed data through visualizations.
Disaster Response: Provide critical information for disaster management and response.
User Interface: Develop user-friendly interfaces for accessing and visualizing weather data.
Data Storage: Store historical and processed data, utilizing MongoDB for efficient data management.
Reporting and Monitoring: Monitor system performance, generate reports for meteorologists and users.
Cloud Deployment: Deploy on cloud infrastructure for scalability, using Apache Spark for distributed image processing.
Tableau Dashboard: Create interactive Tableau dashboards for data visualization.
Benefits: Achieve improved forecasting accuracy, real-time weather updates, continuous learning, and enhanced disaster management.
This overview summarizes the main functionalities of each component in the system's architecture.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0-08T20:58:23.034">
    <p:pos x="0" y="0"/>
    <p:text>Improved Forecasting Accuracy: Utilize advanced image recognition for more precise and reliable weather predictions.
Real-Time Analysis: Enable live processing of weather images for up-to-the-minute condition updates.
Continuous Learning: Implement adaptive mechanisms for ongoing accuracy and relevance.
Enhanced Disaster Response: Provide critical data for quicker and more effective disaster management.
Benefits: Improved safety, informed decision-making, and operational efficiency across sectors.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8911e3f44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911e3f44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911e3f4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911e3f4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911e3f4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911e3f4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911e3f4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911e3f4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Ingestion: Collect and store weather images in a central repository for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Preprocessing: Normalize and augment image data for consistency and improved model training.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Model Training: Utilize deep learning frameworks to train Convolutional Neural Networks (CNNs) on the Weather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Model Evaluation: Assess model accuracy and performance, fine-tuning as needed.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Real-Time Image Processing: Implement live image processing for real-time weather analysis and continuous monitoring.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Results and Insights: Generate weather predictions and insights, displaying analyzed data through visualizations.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Disaster Response: Provide critical information for disaster management and response.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User Interface: Develop user-friendly interfaces for accessing and visualizing weather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 Storage: Store historical and processed data, utilizing MongoDB for efficient data management.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Reporting and Monitoring: Monitor system performance, generate reports for meteorologists and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Cloud Deployment: Deploy on cloud infrastructure for scalability, using Apache Spark for distributed image processing.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Tableau Dashboard: Create interactive Tableau dashboards for data visualization.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Benefits: Achieve improved forecasting accuracy, real-time weather updates, continuous learning, and enhanced disaster management.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overview summarizes the main functionalities of each component in the system's architecture.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9dcc47a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9dcc47a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911e3f44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911e3f44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8911e3f44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8911e3f44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9dcc47a7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89dcc47a7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8.jpg"/><Relationship Id="rId5" Type="http://schemas.openxmlformats.org/officeDocument/2006/relationships/hyperlink" Target="https://www.kaggle.com/datasets/jehanbhathena/weather-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www.kaggle.com/datasets/jehanbhathena/weather-dataset" TargetMode="External"/><Relationship Id="rId5" Type="http://schemas.openxmlformats.org/officeDocument/2006/relationships/hyperlink" Target="https://towardsdatascience.com/image-segmentation-on-apache-spark-46164dd53c73" TargetMode="External"/><Relationship Id="rId6" Type="http://schemas.openxmlformats.org/officeDocument/2006/relationships/hyperlink" Target="https://viso.ai/computer-vision/image-classification/" TargetMode="External"/><Relationship Id="rId7" Type="http://schemas.openxmlformats.org/officeDocument/2006/relationships/hyperlink" Target="https://dl.acm.org/doi/fullHtml/10.1145/3556677.3556688" TargetMode="External"/><Relationship Id="rId8" Type="http://schemas.openxmlformats.org/officeDocument/2006/relationships/hyperlink" Target="https://pubs.aip.org/aip/acp/article-abstract/2470/1/050004/2825757/Weather-image-classification-using-convolutional?redirectedFrom=fulltex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950">
                <a:highlight>
                  <a:srgbClr val="E9EBED"/>
                </a:highlight>
                <a:latin typeface="Impact"/>
                <a:ea typeface="Impact"/>
                <a:cs typeface="Impact"/>
                <a:sym typeface="Impact"/>
              </a:rPr>
              <a:t>Image Recognition system</a:t>
            </a:r>
            <a:endParaRPr sz="6500">
              <a:latin typeface="Impact"/>
              <a:ea typeface="Impact"/>
              <a:cs typeface="Impact"/>
              <a:sym typeface="Impac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4">
            <a:alphaModFix/>
          </a:blip>
          <a:srcRect b="0" l="-1663" r="-1674" t="0"/>
          <a:stretch/>
        </p:blipFill>
        <p:spPr>
          <a:xfrm>
            <a:off x="-311700" y="-69075"/>
            <a:ext cx="9791350" cy="5212575"/>
          </a:xfrm>
          <a:prstGeom prst="rect">
            <a:avLst/>
          </a:prstGeom>
          <a:noFill/>
          <a:ln>
            <a:noFill/>
          </a:ln>
        </p:spPr>
      </p:pic>
      <p:sp>
        <p:nvSpPr>
          <p:cNvPr id="57" name="Google Shape;57;p13"/>
          <p:cNvSpPr txBox="1"/>
          <p:nvPr/>
        </p:nvSpPr>
        <p:spPr>
          <a:xfrm>
            <a:off x="487750" y="1584925"/>
            <a:ext cx="7947600" cy="1249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latin typeface="Impact"/>
                <a:ea typeface="Impact"/>
                <a:cs typeface="Impact"/>
                <a:sym typeface="Impact"/>
              </a:rPr>
              <a:t>Weather </a:t>
            </a:r>
            <a:r>
              <a:rPr lang="en" sz="4000">
                <a:solidFill>
                  <a:schemeClr val="lt1"/>
                </a:solidFill>
                <a:latin typeface="Impact"/>
                <a:ea typeface="Impact"/>
                <a:cs typeface="Impact"/>
                <a:sym typeface="Impact"/>
              </a:rPr>
              <a:t>I</a:t>
            </a:r>
            <a:r>
              <a:rPr lang="en" sz="4000">
                <a:solidFill>
                  <a:schemeClr val="lt1"/>
                </a:solidFill>
                <a:latin typeface="Impact"/>
                <a:ea typeface="Impact"/>
                <a:cs typeface="Impact"/>
                <a:sym typeface="Impact"/>
              </a:rPr>
              <a:t>mage Recognition System</a:t>
            </a:r>
            <a:endParaRPr sz="4200">
              <a:solidFill>
                <a:schemeClr val="lt1"/>
              </a:solidFill>
              <a:highlight>
                <a:schemeClr val="lt1"/>
              </a:highlight>
              <a:latin typeface="Impact"/>
              <a:ea typeface="Impact"/>
              <a:cs typeface="Impact"/>
              <a:sym typeface="Impact"/>
            </a:endParaRPr>
          </a:p>
        </p:txBody>
      </p:sp>
      <p:sp>
        <p:nvSpPr>
          <p:cNvPr id="58" name="Google Shape;58;p13"/>
          <p:cNvSpPr txBox="1"/>
          <p:nvPr/>
        </p:nvSpPr>
        <p:spPr>
          <a:xfrm>
            <a:off x="6137550" y="3715975"/>
            <a:ext cx="27906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lt1"/>
                </a:solidFill>
              </a:rPr>
              <a:t>Presented by:</a:t>
            </a:r>
            <a:endParaRPr b="1" sz="1500" u="sng">
              <a:solidFill>
                <a:schemeClr val="lt1"/>
              </a:solidFill>
            </a:endParaRPr>
          </a:p>
          <a:p>
            <a:pPr indent="0" lvl="0" marL="0" rtl="0" algn="l">
              <a:spcBef>
                <a:spcPts val="0"/>
              </a:spcBef>
              <a:spcAft>
                <a:spcPts val="0"/>
              </a:spcAft>
              <a:buNone/>
            </a:pPr>
            <a:r>
              <a:rPr b="1" lang="en" sz="1500">
                <a:solidFill>
                  <a:schemeClr val="lt1"/>
                </a:solidFill>
              </a:rPr>
              <a:t>Akshay Reddy Gone</a:t>
            </a:r>
            <a:endParaRPr b="1" sz="1500">
              <a:solidFill>
                <a:schemeClr val="lt1"/>
              </a:solidFill>
            </a:endParaRPr>
          </a:p>
          <a:p>
            <a:pPr indent="0" lvl="0" marL="0" rtl="0" algn="l">
              <a:spcBef>
                <a:spcPts val="0"/>
              </a:spcBef>
              <a:spcAft>
                <a:spcPts val="0"/>
              </a:spcAft>
              <a:buNone/>
            </a:pPr>
            <a:r>
              <a:rPr b="1" lang="en" sz="1500">
                <a:solidFill>
                  <a:schemeClr val="lt1"/>
                </a:solidFill>
              </a:rPr>
              <a:t>Vishal Balaji Kotrike</a:t>
            </a:r>
            <a:endParaRPr b="1" sz="1500">
              <a:solidFill>
                <a:schemeClr val="lt1"/>
              </a:solidFill>
            </a:endParaRPr>
          </a:p>
          <a:p>
            <a:pPr indent="0" lvl="0" marL="0" rtl="0" algn="l">
              <a:spcBef>
                <a:spcPts val="0"/>
              </a:spcBef>
              <a:spcAft>
                <a:spcPts val="0"/>
              </a:spcAft>
              <a:buNone/>
            </a:pPr>
            <a:r>
              <a:rPr b="1" lang="en" sz="1500">
                <a:solidFill>
                  <a:schemeClr val="lt1"/>
                </a:solidFill>
              </a:rPr>
              <a:t>Yeswanth Reddy Chereddy</a:t>
            </a:r>
            <a:endParaRPr b="1"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5" name="Google Shape;65;p14"/>
          <p:cNvPicPr preferRelativeResize="0"/>
          <p:nvPr/>
        </p:nvPicPr>
        <p:blipFill>
          <a:blip r:embed="rId4">
            <a:alphaModFix/>
          </a:blip>
          <a:stretch>
            <a:fillRect/>
          </a:stretch>
        </p:blipFill>
        <p:spPr>
          <a:xfrm>
            <a:off x="0" y="0"/>
            <a:ext cx="9144003" cy="5143501"/>
          </a:xfrm>
          <a:prstGeom prst="rect">
            <a:avLst/>
          </a:prstGeom>
          <a:noFill/>
          <a:ln>
            <a:noFill/>
          </a:ln>
        </p:spPr>
      </p:pic>
      <p:sp>
        <p:nvSpPr>
          <p:cNvPr id="66" name="Google Shape;66;p14"/>
          <p:cNvSpPr txBox="1"/>
          <p:nvPr/>
        </p:nvSpPr>
        <p:spPr>
          <a:xfrm>
            <a:off x="255350" y="611025"/>
            <a:ext cx="27450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lt1"/>
                </a:solidFill>
              </a:rPr>
              <a:t>INTRODUCTION:</a:t>
            </a:r>
            <a:endParaRPr b="1">
              <a:solidFill>
                <a:schemeClr val="lt1"/>
              </a:solidFill>
            </a:endParaRPr>
          </a:p>
        </p:txBody>
      </p:sp>
      <p:sp>
        <p:nvSpPr>
          <p:cNvPr id="67" name="Google Shape;67;p14"/>
          <p:cNvSpPr txBox="1"/>
          <p:nvPr/>
        </p:nvSpPr>
        <p:spPr>
          <a:xfrm>
            <a:off x="528950" y="1158200"/>
            <a:ext cx="8381100" cy="38301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sz="1800">
                <a:solidFill>
                  <a:schemeClr val="lt1"/>
                </a:solidFill>
              </a:rPr>
              <a:t>In today's rapidly evolving technological </a:t>
            </a:r>
            <a:r>
              <a:rPr lang="en" sz="1800">
                <a:solidFill>
                  <a:schemeClr val="lt1"/>
                </a:solidFill>
              </a:rPr>
              <a:t>landscape</a:t>
            </a:r>
            <a:r>
              <a:rPr lang="en" sz="1800">
                <a:solidFill>
                  <a:schemeClr val="lt1"/>
                </a:solidFill>
              </a:rPr>
              <a:t>, harnessing the power of artificial intelligence and computer vision has opened up new avenues in weather analysis and forecasting.  </a:t>
            </a:r>
            <a:endParaRPr sz="1800">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lang="en" sz="1800">
                <a:solidFill>
                  <a:schemeClr val="lt1"/>
                </a:solidFill>
              </a:rPr>
              <a:t>Our project focuses on developing a cutting-edge system capable of autonomously analyzing various weather-related images, enabling us to extract critical information for enhanced meteorological insights.</a:t>
            </a:r>
            <a:endParaRPr sz="1800">
              <a:solidFill>
                <a:schemeClr val="lt1"/>
              </a:solidFill>
            </a:endParaRPr>
          </a:p>
          <a:p>
            <a:pPr indent="0" lvl="0" marL="457200" rtl="0" algn="l">
              <a:lnSpc>
                <a:spcPct val="90000"/>
              </a:lnSpc>
              <a:spcBef>
                <a:spcPts val="0"/>
              </a:spcBef>
              <a:spcAft>
                <a:spcPts val="0"/>
              </a:spcAft>
              <a:buClr>
                <a:schemeClr val="dk1"/>
              </a:buClr>
              <a:buSzPts val="1100"/>
              <a:buFont typeface="Arial"/>
              <a:buNone/>
            </a:pPr>
            <a:r>
              <a:t/>
            </a:r>
            <a:endParaRPr sz="1800">
              <a:solidFill>
                <a:schemeClr val="lt1"/>
              </a:solidFill>
            </a:endParaRPr>
          </a:p>
          <a:p>
            <a:pPr indent="-342900" lvl="0" marL="457200" rtl="0" algn="l">
              <a:lnSpc>
                <a:spcPct val="90000"/>
              </a:lnSpc>
              <a:spcBef>
                <a:spcPts val="0"/>
              </a:spcBef>
              <a:spcAft>
                <a:spcPts val="0"/>
              </a:spcAft>
              <a:buClr>
                <a:schemeClr val="lt1"/>
              </a:buClr>
              <a:buSzPts val="1800"/>
              <a:buChar char="●"/>
            </a:pPr>
            <a:r>
              <a:rPr lang="en" sz="1800">
                <a:solidFill>
                  <a:schemeClr val="lt1"/>
                </a:solidFill>
              </a:rPr>
              <a:t>Our Weather Image Recognition System leverages state-of-the-art imaging technologies, including satellite imagery, radar scans, and other specialized sensors, to provide a comprehensive and detailed view of weather patterns and phenomena.</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3" name="Google Shape;73;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4" name="Google Shape;74;p15"/>
          <p:cNvPicPr preferRelativeResize="0"/>
          <p:nvPr/>
        </p:nvPicPr>
        <p:blipFill>
          <a:blip r:embed="rId4">
            <a:alphaModFix/>
          </a:blip>
          <a:stretch>
            <a:fillRect/>
          </a:stretch>
        </p:blipFill>
        <p:spPr>
          <a:xfrm>
            <a:off x="0" y="0"/>
            <a:ext cx="9144003" cy="5143499"/>
          </a:xfrm>
          <a:prstGeom prst="rect">
            <a:avLst/>
          </a:prstGeom>
          <a:noFill/>
          <a:ln>
            <a:noFill/>
          </a:ln>
        </p:spPr>
      </p:pic>
      <p:sp>
        <p:nvSpPr>
          <p:cNvPr id="75" name="Google Shape;75;p15"/>
          <p:cNvSpPr txBox="1"/>
          <p:nvPr/>
        </p:nvSpPr>
        <p:spPr>
          <a:xfrm>
            <a:off x="446875" y="574550"/>
            <a:ext cx="30552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rPr>
              <a:t>Dataset Information: </a:t>
            </a:r>
            <a:endParaRPr b="1" sz="2200"/>
          </a:p>
        </p:txBody>
      </p:sp>
      <p:sp>
        <p:nvSpPr>
          <p:cNvPr id="76" name="Google Shape;76;p15"/>
          <p:cNvSpPr txBox="1"/>
          <p:nvPr/>
        </p:nvSpPr>
        <p:spPr>
          <a:xfrm>
            <a:off x="568000" y="1149050"/>
            <a:ext cx="5499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Weather Dataset is a comprehensive collection of weather-related data that encompasses various parameters and features, including temperature, humidity, wind speed, atmospheric pressure, and more.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i="1" lang="en" sz="1600">
                <a:solidFill>
                  <a:schemeClr val="dk1"/>
                </a:solidFill>
              </a:rPr>
              <a:t>Source:</a:t>
            </a:r>
            <a:r>
              <a:rPr lang="en" sz="1600">
                <a:solidFill>
                  <a:schemeClr val="dk1"/>
                </a:solidFill>
              </a:rPr>
              <a:t> Kaggle Datasets Dataset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i="1" lang="en" sz="1600">
                <a:solidFill>
                  <a:schemeClr val="dk1"/>
                </a:solidFill>
              </a:rPr>
              <a:t>Title: </a:t>
            </a:r>
            <a:r>
              <a:rPr lang="en" sz="1600">
                <a:solidFill>
                  <a:schemeClr val="dk1"/>
                </a:solidFill>
              </a:rPr>
              <a:t>Weather Dataset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i="1" lang="en" sz="1600">
                <a:solidFill>
                  <a:schemeClr val="dk1"/>
                </a:solidFill>
              </a:rPr>
              <a:t>Provider:</a:t>
            </a:r>
            <a:r>
              <a:rPr lang="en" sz="1600">
                <a:solidFill>
                  <a:schemeClr val="dk1"/>
                </a:solidFill>
              </a:rPr>
              <a:t> Jehan Bhatena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i="1" lang="en" sz="1600">
                <a:solidFill>
                  <a:schemeClr val="dk1"/>
                </a:solidFill>
              </a:rPr>
              <a:t>Link to Dataset:</a:t>
            </a:r>
            <a:r>
              <a:rPr lang="en" sz="1600">
                <a:solidFill>
                  <a:schemeClr val="dk1"/>
                </a:solidFill>
              </a:rPr>
              <a:t> </a:t>
            </a:r>
            <a:r>
              <a:rPr lang="en" sz="1600" u="sng">
                <a:solidFill>
                  <a:schemeClr val="hlink"/>
                </a:solidFill>
                <a:hlinkClick r:id="rId5"/>
              </a:rPr>
              <a:t>https://www.kaggle.com/datasets/jehanbhathena/weather-dataset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2" name="Google Shape;82;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3" name="Google Shape;83;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4" name="Google Shape;84;p16"/>
          <p:cNvSpPr txBox="1"/>
          <p:nvPr/>
        </p:nvSpPr>
        <p:spPr>
          <a:xfrm>
            <a:off x="246225" y="355675"/>
            <a:ext cx="31644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TOOLS TO BE USED:</a:t>
            </a:r>
            <a:endParaRPr sz="2200">
              <a:solidFill>
                <a:schemeClr val="lt1"/>
              </a:solidFill>
            </a:endParaRPr>
          </a:p>
        </p:txBody>
      </p:sp>
      <p:sp>
        <p:nvSpPr>
          <p:cNvPr id="85" name="Google Shape;85;p16"/>
          <p:cNvSpPr txBox="1"/>
          <p:nvPr/>
        </p:nvSpPr>
        <p:spPr>
          <a:xfrm>
            <a:off x="437750" y="1194675"/>
            <a:ext cx="2973000" cy="339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FFFFFF"/>
              </a:buClr>
              <a:buSzPts val="1800"/>
              <a:buChar char="●"/>
            </a:pPr>
            <a:r>
              <a:rPr lang="en" sz="1800">
                <a:solidFill>
                  <a:srgbClr val="FFFFFF"/>
                </a:solidFill>
              </a:rPr>
              <a:t>Mongo dB</a:t>
            </a:r>
            <a:endParaRPr sz="1800">
              <a:solidFill>
                <a:srgbClr val="FFFFFF"/>
              </a:solidFill>
            </a:endParaRPr>
          </a:p>
          <a:p>
            <a:pPr indent="0" lvl="0" marL="457200" rtl="0" algn="l">
              <a:lnSpc>
                <a:spcPct val="115000"/>
              </a:lnSpc>
              <a:spcBef>
                <a:spcPts val="1000"/>
              </a:spcBef>
              <a:spcAft>
                <a:spcPts val="0"/>
              </a:spcAft>
              <a:buNone/>
            </a:pPr>
            <a:r>
              <a:t/>
            </a:r>
            <a:endParaRPr sz="1800">
              <a:solidFill>
                <a:srgbClr val="FFFFFF"/>
              </a:solidFill>
            </a:endParaRPr>
          </a:p>
          <a:p>
            <a:pPr indent="-342900" lvl="0" marL="457200" rtl="0" algn="l">
              <a:lnSpc>
                <a:spcPct val="115000"/>
              </a:lnSpc>
              <a:spcBef>
                <a:spcPts val="1000"/>
              </a:spcBef>
              <a:spcAft>
                <a:spcPts val="0"/>
              </a:spcAft>
              <a:buClr>
                <a:srgbClr val="FFFFFF"/>
              </a:buClr>
              <a:buSzPts val="1800"/>
              <a:buChar char="●"/>
            </a:pPr>
            <a:r>
              <a:rPr lang="en" sz="1800">
                <a:solidFill>
                  <a:srgbClr val="FFFFFF"/>
                </a:solidFill>
              </a:rPr>
              <a:t>Apache Spark (PySpark)</a:t>
            </a:r>
            <a:endParaRPr sz="1800">
              <a:solidFill>
                <a:srgbClr val="FFFFFF"/>
              </a:solidFill>
            </a:endParaRPr>
          </a:p>
          <a:p>
            <a:pPr indent="0" lvl="0" marL="457200" rtl="0" algn="l">
              <a:lnSpc>
                <a:spcPct val="115000"/>
              </a:lnSpc>
              <a:spcBef>
                <a:spcPts val="1000"/>
              </a:spcBef>
              <a:spcAft>
                <a:spcPts val="0"/>
              </a:spcAft>
              <a:buNone/>
            </a:pPr>
            <a:r>
              <a:t/>
            </a:r>
            <a:endParaRPr sz="1800">
              <a:solidFill>
                <a:srgbClr val="FFFFFF"/>
              </a:solidFill>
            </a:endParaRPr>
          </a:p>
          <a:p>
            <a:pPr indent="-342900" lvl="0" marL="457200" rtl="0" algn="l">
              <a:lnSpc>
                <a:spcPct val="115000"/>
              </a:lnSpc>
              <a:spcBef>
                <a:spcPts val="1000"/>
              </a:spcBef>
              <a:spcAft>
                <a:spcPts val="0"/>
              </a:spcAft>
              <a:buClr>
                <a:srgbClr val="FFFFFF"/>
              </a:buClr>
              <a:buSzPts val="1800"/>
              <a:buChar char="●"/>
            </a:pPr>
            <a:r>
              <a:rPr lang="en" sz="1800">
                <a:solidFill>
                  <a:srgbClr val="FFFFFF"/>
                </a:solidFill>
              </a:rPr>
              <a:t>Jupyter Notebook</a:t>
            </a:r>
            <a:endParaRPr sz="1800">
              <a:solidFill>
                <a:srgbClr val="FFFFFF"/>
              </a:solidFill>
            </a:endParaRPr>
          </a:p>
          <a:p>
            <a:pPr indent="0" lvl="0" marL="457200" rtl="0" algn="l">
              <a:lnSpc>
                <a:spcPct val="115000"/>
              </a:lnSpc>
              <a:spcBef>
                <a:spcPts val="1000"/>
              </a:spcBef>
              <a:spcAft>
                <a:spcPts val="0"/>
              </a:spcAft>
              <a:buNone/>
            </a:pPr>
            <a:r>
              <a:t/>
            </a:r>
            <a:endParaRPr sz="1800">
              <a:solidFill>
                <a:srgbClr val="FFFFFF"/>
              </a:solidFill>
            </a:endParaRPr>
          </a:p>
          <a:p>
            <a:pPr indent="-342900" lvl="0" marL="457200" rtl="0" algn="l">
              <a:lnSpc>
                <a:spcPct val="115000"/>
              </a:lnSpc>
              <a:spcBef>
                <a:spcPts val="1000"/>
              </a:spcBef>
              <a:spcAft>
                <a:spcPts val="0"/>
              </a:spcAft>
              <a:buClr>
                <a:srgbClr val="FFFFFF"/>
              </a:buClr>
              <a:buSzPts val="1800"/>
              <a:buChar char="●"/>
            </a:pPr>
            <a:r>
              <a:rPr lang="en" sz="1800">
                <a:solidFill>
                  <a:srgbClr val="FFFFFF"/>
                </a:solidFill>
              </a:rPr>
              <a:t>Tableau</a:t>
            </a:r>
            <a:endParaRPr sz="18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pic>
        <p:nvPicPr>
          <p:cNvPr id="90" name="Google Shape;90;p17"/>
          <p:cNvPicPr preferRelativeResize="0"/>
          <p:nvPr/>
        </p:nvPicPr>
        <p:blipFill>
          <a:blip r:embed="rId4">
            <a:alphaModFix/>
          </a:blip>
          <a:stretch>
            <a:fillRect/>
          </a:stretch>
        </p:blipFill>
        <p:spPr>
          <a:xfrm>
            <a:off x="850450" y="84350"/>
            <a:ext cx="7211775"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96" name="Google Shape;96;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98" name="Google Shape;98;p18"/>
          <p:cNvSpPr txBox="1"/>
          <p:nvPr/>
        </p:nvSpPr>
        <p:spPr>
          <a:xfrm>
            <a:off x="200625" y="291825"/>
            <a:ext cx="26904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I</a:t>
            </a:r>
            <a:r>
              <a:rPr lang="en" sz="2200">
                <a:solidFill>
                  <a:schemeClr val="lt1"/>
                </a:solidFill>
              </a:rPr>
              <a:t>llustration:</a:t>
            </a:r>
            <a:endParaRPr sz="2200">
              <a:solidFill>
                <a:schemeClr val="lt1"/>
              </a:solidFill>
            </a:endParaRPr>
          </a:p>
        </p:txBody>
      </p:sp>
      <p:sp>
        <p:nvSpPr>
          <p:cNvPr id="99" name="Google Shape;99;p18"/>
          <p:cNvSpPr txBox="1"/>
          <p:nvPr/>
        </p:nvSpPr>
        <p:spPr>
          <a:xfrm>
            <a:off x="364775" y="839000"/>
            <a:ext cx="4724100" cy="4304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 sz="1500">
                <a:solidFill>
                  <a:schemeClr val="lt1"/>
                </a:solidFill>
              </a:rPr>
              <a:t>Our Weather Image Recognition System is depicted as a simplified diagram with key components. It starts with Data Ingestion, where weather images are collected. Preprocessing prepares these images for analysis, followed by Model Training using deep learning frameworks. Model Evaluation assesses accuracy and performance. Real-Time Image Processing enables live weather analysis. </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Results and Insights generate predictions and visualizations. Disaster Response provides critical information for disaster management. User Interface offers user-friendly access. Finally, Data Storage stores historical and processed data, and Reporting and Monitoring monitor system performance.</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05" name="Google Shape;105;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6" name="Google Shape;106;p19"/>
          <p:cNvPicPr preferRelativeResize="0"/>
          <p:nvPr/>
        </p:nvPicPr>
        <p:blipFill rotWithShape="1">
          <a:blip r:embed="rId4">
            <a:alphaModFix/>
          </a:blip>
          <a:srcRect b="-3750" l="0" r="6375" t="3750"/>
          <a:stretch/>
        </p:blipFill>
        <p:spPr>
          <a:xfrm>
            <a:off x="0" y="0"/>
            <a:ext cx="9144000" cy="520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2" name="Google Shape;112;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3" name="Google Shape;113;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4" name="Google Shape;114;p20"/>
          <p:cNvSpPr txBox="1"/>
          <p:nvPr/>
        </p:nvSpPr>
        <p:spPr>
          <a:xfrm>
            <a:off x="455975" y="416575"/>
            <a:ext cx="28350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References:</a:t>
            </a:r>
            <a:endParaRPr b="1" sz="2200"/>
          </a:p>
        </p:txBody>
      </p:sp>
      <p:sp>
        <p:nvSpPr>
          <p:cNvPr id="115" name="Google Shape;115;p20"/>
          <p:cNvSpPr txBox="1"/>
          <p:nvPr/>
        </p:nvSpPr>
        <p:spPr>
          <a:xfrm>
            <a:off x="519825" y="1103475"/>
            <a:ext cx="6092100" cy="5356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a:t>
            </a:r>
            <a:r>
              <a:rPr lang="en"/>
              <a:t>Weather Dataset Source(Kaggle)” by Jehan Bhatena: </a:t>
            </a:r>
            <a:r>
              <a:rPr lang="en" u="sng">
                <a:solidFill>
                  <a:schemeClr val="hlink"/>
                </a:solidFill>
                <a:hlinkClick r:id="rId4"/>
              </a:rPr>
              <a:t>https://www.kaggle.com/datasets/jehanbhathena/weather-dataset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“Image Segmentation on Apache Spark” by Geraldo Souza: </a:t>
            </a:r>
            <a:r>
              <a:rPr lang="en" u="sng">
                <a:solidFill>
                  <a:schemeClr val="hlink"/>
                </a:solidFill>
                <a:hlinkClick r:id="rId5"/>
              </a:rPr>
              <a:t>https://towardsdatascience.com/image-segmentation-on-apache-spark-46164dd53c73</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“Deep Learning for Image Classification” by John Smith: </a:t>
            </a:r>
            <a:r>
              <a:rPr lang="en" u="sng">
                <a:solidFill>
                  <a:schemeClr val="hlink"/>
                </a:solidFill>
                <a:hlinkClick r:id="rId6"/>
              </a:rPr>
              <a:t>https://viso.ai/computer-vision/image-classification/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“Weather Image Analysis Techniques” by Zenghui Wang:</a:t>
            </a:r>
            <a:endParaRPr/>
          </a:p>
          <a:p>
            <a:pPr indent="0" lvl="0" marL="457200" rtl="0" algn="l">
              <a:spcBef>
                <a:spcPts val="0"/>
              </a:spcBef>
              <a:spcAft>
                <a:spcPts val="0"/>
              </a:spcAft>
              <a:buNone/>
            </a:pPr>
            <a:r>
              <a:rPr lang="en" u="sng">
                <a:solidFill>
                  <a:schemeClr val="hlink"/>
                </a:solidFill>
                <a:hlinkClick r:id="rId7"/>
              </a:rPr>
              <a:t>https://dl.acm.org/doi/fullHtml/10.1145/3556677.3556688</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“Image Recognition in Weather Forecasting” by Mohammad Farid Naufal:</a:t>
            </a:r>
            <a:r>
              <a:rPr lang="en" u="sng">
                <a:solidFill>
                  <a:schemeClr val="hlink"/>
                </a:solidFill>
                <a:hlinkClick r:id="rId8"/>
              </a:rPr>
              <a:t>https://pubs.aip.org/aip/acp/article-abstract/2470/1/050004/2825757/Weather-image-classification-using-convolutional?redirectedFrom=fulltext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